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56" r:id="rId3"/>
    <p:sldId id="284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4" r:id="rId21"/>
    <p:sldId id="303" r:id="rId22"/>
    <p:sldId id="305" r:id="rId23"/>
    <p:sldId id="307" r:id="rId24"/>
    <p:sldId id="306" r:id="rId25"/>
    <p:sldId id="308" r:id="rId26"/>
    <p:sldId id="309" r:id="rId27"/>
    <p:sldId id="281" r:id="rId28"/>
    <p:sldId id="310" r:id="rId29"/>
    <p:sldId id="282" r:id="rId3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C28B-2E4C-4E67-8744-D236B92E28BD}" type="datetimeFigureOut">
              <a:rPr lang="es-CO" smtClean="0"/>
              <a:t>22/01/2019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CCE4-3092-498A-8D83-28990BBA31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4495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C28B-2E4C-4E67-8744-D236B92E28BD}" type="datetimeFigureOut">
              <a:rPr lang="es-CO" smtClean="0"/>
              <a:t>22/01/2019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CCE4-3092-498A-8D83-28990BBA31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36745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C28B-2E4C-4E67-8744-D236B92E28BD}" type="datetimeFigureOut">
              <a:rPr lang="es-CO" smtClean="0"/>
              <a:t>22/01/2019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CCE4-3092-498A-8D83-28990BBA31FC}" type="slidenum">
              <a:rPr lang="es-CO" smtClean="0"/>
              <a:t>‹Nº›</a:t>
            </a:fld>
            <a:endParaRPr lang="es-CO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9490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C28B-2E4C-4E67-8744-D236B92E28BD}" type="datetimeFigureOut">
              <a:rPr lang="es-CO" smtClean="0"/>
              <a:t>22/01/2019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CCE4-3092-498A-8D83-28990BBA31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57912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C28B-2E4C-4E67-8744-D236B92E28BD}" type="datetimeFigureOut">
              <a:rPr lang="es-CO" smtClean="0"/>
              <a:t>22/01/2019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CCE4-3092-498A-8D83-28990BBA31FC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8868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C28B-2E4C-4E67-8744-D236B92E28BD}" type="datetimeFigureOut">
              <a:rPr lang="es-CO" smtClean="0"/>
              <a:t>22/01/2019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CCE4-3092-498A-8D83-28990BBA31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235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C28B-2E4C-4E67-8744-D236B92E28BD}" type="datetimeFigureOut">
              <a:rPr lang="es-CO" smtClean="0"/>
              <a:t>22/01/2019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CCE4-3092-498A-8D83-28990BBA31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9118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C28B-2E4C-4E67-8744-D236B92E28BD}" type="datetimeFigureOut">
              <a:rPr lang="es-CO" smtClean="0"/>
              <a:t>22/01/2019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CCE4-3092-498A-8D83-28990BBA31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72298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C28B-2E4C-4E67-8744-D236B92E28BD}" type="datetimeFigureOut">
              <a:rPr lang="es-CO" smtClean="0"/>
              <a:t>22/01/2019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CCE4-3092-498A-8D83-28990BBA31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5422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C28B-2E4C-4E67-8744-D236B92E28BD}" type="datetimeFigureOut">
              <a:rPr lang="es-CO" smtClean="0"/>
              <a:t>22/01/2019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CCE4-3092-498A-8D83-28990BBA31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5964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C28B-2E4C-4E67-8744-D236B92E28BD}" type="datetimeFigureOut">
              <a:rPr lang="es-CO" smtClean="0"/>
              <a:t>22/01/2019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CCE4-3092-498A-8D83-28990BBA31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42398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C28B-2E4C-4E67-8744-D236B92E28BD}" type="datetimeFigureOut">
              <a:rPr lang="es-CO" smtClean="0"/>
              <a:t>22/01/2019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CCE4-3092-498A-8D83-28990BBA31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8537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C28B-2E4C-4E67-8744-D236B92E28BD}" type="datetimeFigureOut">
              <a:rPr lang="es-CO" smtClean="0"/>
              <a:t>22/01/2019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CCE4-3092-498A-8D83-28990BBA31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2279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C28B-2E4C-4E67-8744-D236B92E28BD}" type="datetimeFigureOut">
              <a:rPr lang="es-CO" smtClean="0"/>
              <a:t>22/01/2019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CCE4-3092-498A-8D83-28990BBA31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5049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C28B-2E4C-4E67-8744-D236B92E28BD}" type="datetimeFigureOut">
              <a:rPr lang="es-CO" smtClean="0"/>
              <a:t>22/01/2019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CCE4-3092-498A-8D83-28990BBA31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2829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C28B-2E4C-4E67-8744-D236B92E28BD}" type="datetimeFigureOut">
              <a:rPr lang="es-CO" smtClean="0"/>
              <a:t>22/01/2019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CCE4-3092-498A-8D83-28990BBA31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1794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7C28B-2E4C-4E67-8744-D236B92E28BD}" type="datetimeFigureOut">
              <a:rPr lang="es-CO" smtClean="0"/>
              <a:t>22/01/2019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80CCE4-3092-498A-8D83-28990BBA31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667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006" y="1802023"/>
            <a:ext cx="7835832" cy="1964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3481544" y="4507466"/>
            <a:ext cx="49329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200" b="1" dirty="0" smtClean="0"/>
              <a:t>JAVIER RESTREPO TOVAR</a:t>
            </a:r>
            <a:endParaRPr lang="es-CO" sz="3200" b="1" dirty="0"/>
          </a:p>
        </p:txBody>
      </p:sp>
    </p:spTree>
    <p:extLst>
      <p:ext uri="{BB962C8B-B14F-4D97-AF65-F5344CB8AC3E}">
        <p14:creationId xmlns:p14="http://schemas.microsoft.com/office/powerpoint/2010/main" val="275010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28129" y="1953785"/>
            <a:ext cx="10558819" cy="274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tabLst>
                <a:tab pos="226695" algn="l"/>
                <a:tab pos="294640" algn="l"/>
              </a:tabLst>
            </a:pPr>
            <a:r>
              <a:rPr lang="es-CO" sz="3200" b="1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El </a:t>
            </a:r>
            <a:r>
              <a:rPr lang="es-CO" sz="3200" b="1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lenguaje que utiliza Internet en las páginas </a:t>
            </a:r>
            <a:r>
              <a:rPr lang="es-CO" sz="3200" b="1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226695" algn="l"/>
                <a:tab pos="294640" algn="l"/>
              </a:tabLst>
            </a:pPr>
            <a:r>
              <a:rPr lang="es-CO" sz="3200" b="1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O" sz="3200" b="1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Web </a:t>
            </a:r>
            <a:r>
              <a:rPr lang="es-CO" sz="3200" b="1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es:</a:t>
            </a:r>
            <a:endParaRPr lang="es-CO" sz="4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94640" algn="l"/>
                <a:tab pos="2340610" algn="l"/>
                <a:tab pos="3780790" algn="l"/>
                <a:tab pos="5220970" algn="l"/>
              </a:tabLst>
            </a:pP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a.- </a:t>
            </a: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               b</a:t>
            </a: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.- HTTP            </a:t>
            </a:r>
            <a:endParaRPr lang="es-CO" sz="3200" dirty="0" smtClean="0"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94640" algn="l"/>
                <a:tab pos="2340610" algn="l"/>
                <a:tab pos="3780790" algn="l"/>
                <a:tab pos="5220970" algn="l"/>
              </a:tabLst>
            </a:pP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c</a:t>
            </a: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.- HTML             d.- URL</a:t>
            </a:r>
            <a:endParaRPr lang="es-CO" sz="4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694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28129" y="1953785"/>
            <a:ext cx="10558819" cy="2047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tabLst>
                <a:tab pos="226695" algn="l"/>
                <a:tab pos="294640" algn="l"/>
              </a:tabLst>
            </a:pPr>
            <a:r>
              <a:rPr lang="es-CO" sz="3200" b="1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 Es </a:t>
            </a:r>
            <a:r>
              <a:rPr lang="es-CO" sz="3200" b="1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 modelo de búsqueda de información:</a:t>
            </a:r>
            <a:endParaRPr lang="es-CO" sz="4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156210">
              <a:lnSpc>
                <a:spcPct val="115000"/>
              </a:lnSpc>
              <a:spcAft>
                <a:spcPts val="1000"/>
              </a:spcAft>
              <a:tabLst>
                <a:tab pos="294640" algn="l"/>
                <a:tab pos="969010" algn="l"/>
                <a:tab pos="2340610" algn="l"/>
                <a:tab pos="3780790" algn="l"/>
                <a:tab pos="5220970" algn="l"/>
              </a:tabLst>
            </a:pP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     a.- Gavilán         b.- Moodle  </a:t>
            </a:r>
            <a:endParaRPr lang="es-CO" sz="3200" dirty="0" smtClean="0"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156210">
              <a:lnSpc>
                <a:spcPct val="115000"/>
              </a:lnSpc>
              <a:spcAft>
                <a:spcPts val="1000"/>
              </a:spcAft>
              <a:tabLst>
                <a:tab pos="294640" algn="l"/>
                <a:tab pos="969010" algn="l"/>
                <a:tab pos="2340610" algn="l"/>
                <a:tab pos="3780790" algn="l"/>
                <a:tab pos="5220970" algn="l"/>
              </a:tabLst>
            </a:pP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c.- Google       </a:t>
            </a: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d.- Explorer</a:t>
            </a:r>
            <a:endParaRPr lang="es-CO" sz="4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134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28130" y="1953785"/>
            <a:ext cx="8962032" cy="274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tabLst>
                <a:tab pos="226695" algn="l"/>
                <a:tab pos="294640" algn="l"/>
              </a:tabLst>
            </a:pPr>
            <a:r>
              <a:rPr lang="es-CO" sz="3200" b="1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 Los </a:t>
            </a:r>
            <a:r>
              <a:rPr lang="es-CO" sz="3200" b="1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presentadores electrónicos </a:t>
            </a:r>
            <a:endParaRPr lang="es-CO" sz="3200" b="1" dirty="0" smtClean="0"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226695" algn="l"/>
                <a:tab pos="294640" algn="l"/>
              </a:tabLst>
            </a:pPr>
            <a:r>
              <a:rPr lang="es-CO" sz="3200" b="1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O" sz="3200" b="1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trabajan </a:t>
            </a:r>
            <a:r>
              <a:rPr lang="es-CO" sz="3200" b="1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base de:</a:t>
            </a:r>
            <a:endParaRPr lang="es-CO" sz="4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156210">
              <a:lnSpc>
                <a:spcPct val="115000"/>
              </a:lnSpc>
              <a:spcAft>
                <a:spcPts val="1000"/>
              </a:spcAft>
              <a:tabLst>
                <a:tab pos="294640" algn="l"/>
                <a:tab pos="969010" algn="l"/>
                <a:tab pos="2340610" algn="l"/>
                <a:tab pos="3780790" algn="l"/>
                <a:tab pos="5220970" algn="l"/>
              </a:tabLst>
            </a:pP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   a.-Bases de datos    </a:t>
            </a: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b.-Diapositivas        </a:t>
            </a:r>
            <a:endParaRPr lang="es-CO" sz="3200" dirty="0" smtClean="0"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156210">
              <a:lnSpc>
                <a:spcPct val="115000"/>
              </a:lnSpc>
              <a:spcAft>
                <a:spcPts val="1000"/>
              </a:spcAft>
              <a:tabLst>
                <a:tab pos="294640" algn="l"/>
                <a:tab pos="969010" algn="l"/>
                <a:tab pos="2340610" algn="l"/>
                <a:tab pos="3780790" algn="l"/>
                <a:tab pos="5220970" algn="l"/>
              </a:tabLst>
            </a:pP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c</a:t>
            </a: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.-Hojas electrónicas       d.- Imágenes</a:t>
            </a:r>
            <a:endParaRPr lang="es-CO" sz="4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781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28130" y="1953785"/>
            <a:ext cx="8962032" cy="3180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tabLst>
                <a:tab pos="226695" algn="l"/>
                <a:tab pos="294640" algn="l"/>
              </a:tabLst>
            </a:pPr>
            <a:r>
              <a:rPr lang="es-CO" sz="3200" b="1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 En PowerPoint, la herramienta que te permite hacer una representación visual de la información es:</a:t>
            </a:r>
            <a:endParaRPr lang="es-CO" sz="4000" b="1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94640" algn="l"/>
                <a:tab pos="969010" algn="l"/>
                <a:tab pos="2340610" algn="l"/>
                <a:tab pos="3780790" algn="l"/>
                <a:tab pos="5220970" algn="l"/>
              </a:tabLst>
            </a:pP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a.- Grafico              b.- SmartArt    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94640" algn="l"/>
                <a:tab pos="969010" algn="l"/>
                <a:tab pos="2340610" algn="l"/>
                <a:tab pos="3780790" algn="l"/>
                <a:tab pos="5220970" algn="l"/>
              </a:tabLst>
            </a:pP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c.- Animación         d.- Ilustración</a:t>
            </a:r>
            <a:endParaRPr lang="es-CO" sz="4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38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28130" y="1953785"/>
            <a:ext cx="8962032" cy="3180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226695" algn="l"/>
                <a:tab pos="294640" algn="l"/>
              </a:tabLst>
            </a:pPr>
            <a:r>
              <a:rPr lang="es-CO" sz="3200" b="1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13. Para </a:t>
            </a:r>
            <a:r>
              <a:rPr lang="es-CO" sz="3200" b="1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hacer una presentación electrónica ejecutable, se guarda con la extensión: </a:t>
            </a:r>
            <a:endParaRPr lang="es-CO" sz="4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156210">
              <a:lnSpc>
                <a:spcPct val="115000"/>
              </a:lnSpc>
              <a:spcAft>
                <a:spcPts val="1000"/>
              </a:spcAft>
              <a:tabLst>
                <a:tab pos="294640" algn="l"/>
                <a:tab pos="969010" algn="l"/>
                <a:tab pos="2340610" algn="l"/>
                <a:tab pos="3780790" algn="l"/>
                <a:tab pos="5220970" algn="l"/>
              </a:tabLst>
            </a:pP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   a.-  .EXEX     </a:t>
            </a: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b.-  .COMX </a:t>
            </a:r>
            <a:endParaRPr lang="es-CO" sz="3200" dirty="0" smtClean="0"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156210">
              <a:lnSpc>
                <a:spcPct val="115000"/>
              </a:lnSpc>
              <a:spcAft>
                <a:spcPts val="1000"/>
              </a:spcAft>
              <a:tabLst>
                <a:tab pos="294640" algn="l"/>
                <a:tab pos="969010" algn="l"/>
                <a:tab pos="2340610" algn="l"/>
                <a:tab pos="3780790" algn="l"/>
                <a:tab pos="5220970" algn="l"/>
              </a:tabLst>
            </a:pP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c.-  .PPTX              d.-   PPSX</a:t>
            </a:r>
            <a:endParaRPr lang="es-CO" sz="4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78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28130" y="1953785"/>
            <a:ext cx="8962032" cy="3180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226695" algn="l"/>
                <a:tab pos="294640" algn="l"/>
              </a:tabLst>
            </a:pPr>
            <a:r>
              <a:rPr lang="es-CO" sz="3200" b="1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14. Para </a:t>
            </a:r>
            <a:r>
              <a:rPr lang="es-CO" sz="3200" b="1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un objeto tenga movimiento en una presentación electrónica se utilizan:</a:t>
            </a:r>
            <a:endParaRPr lang="es-CO" sz="4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156210">
              <a:lnSpc>
                <a:spcPct val="115000"/>
              </a:lnSpc>
              <a:spcAft>
                <a:spcPts val="1000"/>
              </a:spcAft>
              <a:tabLst>
                <a:tab pos="294640" algn="l"/>
                <a:tab pos="969010" algn="l"/>
                <a:tab pos="2340610" algn="l"/>
                <a:tab pos="3780790" algn="l"/>
                <a:tab pos="5220970" algn="l"/>
              </a:tabLst>
            </a:pP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   a.- Transiciones      b.- Intervalos </a:t>
            </a:r>
            <a:endParaRPr lang="es-CO" sz="3200" dirty="0" smtClean="0"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156210">
              <a:lnSpc>
                <a:spcPct val="115000"/>
              </a:lnSpc>
              <a:spcAft>
                <a:spcPts val="1000"/>
              </a:spcAft>
              <a:tabLst>
                <a:tab pos="294640" algn="l"/>
                <a:tab pos="969010" algn="l"/>
                <a:tab pos="2340610" algn="l"/>
                <a:tab pos="3780790" algn="l"/>
                <a:tab pos="5220970" algn="l"/>
              </a:tabLst>
            </a:pP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c.- Estilos      </a:t>
            </a: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d.- Efectos</a:t>
            </a:r>
            <a:endParaRPr lang="es-CO" sz="4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96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87187" y="1571648"/>
            <a:ext cx="8962032" cy="3746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s-CO" sz="3200" b="1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15. Cuando </a:t>
            </a:r>
            <a:r>
              <a:rPr lang="es-CO" sz="3200" b="1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empiezo un trabajo en un presentador electrónico, activo un diseño de título y subtitulo, para lo cual me ubicaré en el menú:</a:t>
            </a:r>
            <a:endParaRPr lang="es-CO" sz="4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156210">
              <a:lnSpc>
                <a:spcPct val="115000"/>
              </a:lnSpc>
              <a:spcAft>
                <a:spcPts val="1000"/>
              </a:spcAft>
              <a:tabLst>
                <a:tab pos="294640" algn="l"/>
                <a:tab pos="969010" algn="l"/>
                <a:tab pos="2340610" algn="l"/>
                <a:tab pos="3780790" algn="l"/>
                <a:tab pos="5220970" algn="l"/>
              </a:tabLst>
            </a:pP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   a.- Transiciones      </a:t>
            </a: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.- </a:t>
            </a: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Fuente</a:t>
            </a:r>
          </a:p>
          <a:p>
            <a:pPr indent="-156210">
              <a:lnSpc>
                <a:spcPct val="115000"/>
              </a:lnSpc>
              <a:spcAft>
                <a:spcPts val="1000"/>
              </a:spcAft>
              <a:tabLst>
                <a:tab pos="294640" algn="l"/>
                <a:tab pos="969010" algn="l"/>
                <a:tab pos="2340610" algn="l"/>
                <a:tab pos="3780790" algn="l"/>
                <a:tab pos="5220970" algn="l"/>
              </a:tabLst>
            </a:pP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c.- Diapositivas        d.- Animaciones</a:t>
            </a:r>
            <a:endParaRPr lang="es-CO" sz="4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56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87187" y="1571648"/>
            <a:ext cx="8962032" cy="274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s-CO" sz="3200" b="1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16. Que </a:t>
            </a:r>
            <a:r>
              <a:rPr lang="es-CO" sz="3200" b="1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extensión generan los </a:t>
            </a:r>
            <a:endParaRPr lang="es-CO" sz="3200" b="1" dirty="0" smtClean="0"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s-CO" sz="3200" b="1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O" sz="3200" b="1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documentos </a:t>
            </a:r>
            <a:r>
              <a:rPr lang="es-CO" sz="3200" b="1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Word.</a:t>
            </a:r>
            <a:endParaRPr lang="es-CO" sz="4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">
              <a:lnSpc>
                <a:spcPct val="115000"/>
              </a:lnSpc>
              <a:spcAft>
                <a:spcPts val="1000"/>
              </a:spcAft>
              <a:tabLst>
                <a:tab pos="294640" algn="l"/>
                <a:tab pos="960120" algn="l"/>
                <a:tab pos="2340610" algn="l"/>
                <a:tab pos="3780790" algn="l"/>
                <a:tab pos="5220970" algn="l"/>
              </a:tabLst>
            </a:pP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a.- .XLSX    </a:t>
            </a: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b.-   .DOCS </a:t>
            </a:r>
            <a:endParaRPr lang="es-CO" sz="3200" dirty="0" smtClean="0"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">
              <a:lnSpc>
                <a:spcPct val="115000"/>
              </a:lnSpc>
              <a:spcAft>
                <a:spcPts val="1000"/>
              </a:spcAft>
              <a:tabLst>
                <a:tab pos="294640" algn="l"/>
                <a:tab pos="960120" algn="l"/>
                <a:tab pos="2340610" algn="l"/>
                <a:tab pos="3780790" algn="l"/>
                <a:tab pos="5220970" algn="l"/>
              </a:tabLst>
            </a:pP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c.-   .PPTX       d.-  .DOCX</a:t>
            </a:r>
            <a:endParaRPr lang="es-CO" sz="4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56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87187" y="1571648"/>
            <a:ext cx="8962032" cy="2614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tabLst>
                <a:tab pos="226695" algn="l"/>
                <a:tab pos="294640" algn="l"/>
              </a:tabLst>
            </a:pPr>
            <a:r>
              <a:rPr lang="es-CO" sz="3200" b="1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17. Para </a:t>
            </a:r>
            <a:r>
              <a:rPr lang="es-CO" sz="3200" b="1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darle a un texto la apariencia de periódico o revista se utiliza la opción:</a:t>
            </a:r>
            <a:endParaRPr lang="es-CO" sz="4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" indent="-156210">
              <a:lnSpc>
                <a:spcPct val="115000"/>
              </a:lnSpc>
              <a:spcAft>
                <a:spcPts val="1000"/>
              </a:spcAft>
              <a:tabLst>
                <a:tab pos="294640" algn="l"/>
                <a:tab pos="969010" algn="l"/>
                <a:tab pos="3087370" algn="l"/>
              </a:tabLst>
            </a:pP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a.-Tabuladores           </a:t>
            </a: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b.-</a:t>
            </a: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Tablas</a:t>
            </a:r>
          </a:p>
          <a:p>
            <a:pPr marL="24130" indent="-156210">
              <a:lnSpc>
                <a:spcPct val="115000"/>
              </a:lnSpc>
              <a:spcAft>
                <a:spcPts val="1000"/>
              </a:spcAft>
              <a:tabLst>
                <a:tab pos="294640" algn="l"/>
                <a:tab pos="969010" algn="l"/>
                <a:tab pos="3087370" algn="l"/>
              </a:tabLst>
            </a:pP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c.-Columnas          </a:t>
            </a: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d</a:t>
            </a: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.- Autoformato</a:t>
            </a:r>
            <a:endParaRPr lang="es-CO" sz="4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58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87187" y="1571648"/>
            <a:ext cx="8962032" cy="2614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tabLst>
                <a:tab pos="226695" algn="l"/>
                <a:tab pos="294640" algn="l"/>
              </a:tabLst>
            </a:pPr>
            <a:r>
              <a:rPr lang="es-CO" sz="3200" b="1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18. La </a:t>
            </a:r>
            <a:r>
              <a:rPr lang="es-CO" sz="3200" b="1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inicial que aparece más grande al inicio de un texto se conoce como:</a:t>
            </a:r>
            <a:endParaRPr lang="es-CO" sz="4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" indent="-156210">
              <a:lnSpc>
                <a:spcPct val="115000"/>
              </a:lnSpc>
              <a:spcAft>
                <a:spcPts val="1000"/>
              </a:spcAft>
              <a:tabLst>
                <a:tab pos="294640" algn="l"/>
                <a:tab pos="969010" algn="l"/>
                <a:tab pos="2340610" algn="l"/>
                <a:tab pos="3780790" algn="l"/>
                <a:tab pos="5220970" algn="l"/>
              </a:tabLst>
            </a:pP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a.-Letra capital    </a:t>
            </a: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b.-Word </a:t>
            </a: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 </a:t>
            </a:r>
          </a:p>
          <a:p>
            <a:pPr marL="24130" indent="-156210">
              <a:lnSpc>
                <a:spcPct val="115000"/>
              </a:lnSpc>
              <a:spcAft>
                <a:spcPts val="1000"/>
              </a:spcAft>
              <a:tabLst>
                <a:tab pos="294640" algn="l"/>
                <a:tab pos="969010" algn="l"/>
                <a:tab pos="2340610" algn="l"/>
                <a:tab pos="3780790" algn="l"/>
                <a:tab pos="5220970" algn="l"/>
              </a:tabLst>
            </a:pP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c.-Letra Arial             d.- Letra decorativa</a:t>
            </a:r>
            <a:endParaRPr lang="es-CO" sz="4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21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374189" y="1602277"/>
            <a:ext cx="7728858" cy="3689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-27305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  <a:tabLst>
                <a:tab pos="627063" algn="l"/>
              </a:tabLst>
            </a:pPr>
            <a:r>
              <a:rPr lang="es-CO" sz="2800" dirty="0" smtClean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Programas </a:t>
            </a:r>
            <a:r>
              <a:rPr lang="es-CO" sz="2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inician al computador</a:t>
            </a:r>
            <a:endParaRPr lang="es-CO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3050" lvl="0" indent="-27305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  <a:tabLst>
                <a:tab pos="627063" algn="l"/>
              </a:tabLst>
            </a:pPr>
            <a:r>
              <a:rPr lang="es-CO" sz="2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Conjunto de instrucciones que ayudan al usuario a la realización de una tarea</a:t>
            </a:r>
            <a:endParaRPr lang="es-CO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3050" lvl="0" indent="-273050">
              <a:lnSpc>
                <a:spcPct val="115000"/>
              </a:lnSpc>
              <a:spcAft>
                <a:spcPts val="1000"/>
              </a:spcAft>
              <a:buFont typeface="+mj-lt"/>
              <a:buAutoNum type="alphaLcPeriod"/>
              <a:tabLst>
                <a:tab pos="627063" algn="l"/>
              </a:tabLst>
            </a:pPr>
            <a:r>
              <a:rPr lang="es-CO" sz="2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Conjunto de programas que administran las tareas que son ejecutadas concurrentemente en la PC.</a:t>
            </a:r>
            <a:endParaRPr lang="es-CO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3050" lvl="0" indent="-27305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  <a:tabLst>
                <a:tab pos="627063" algn="l"/>
              </a:tabLst>
            </a:pPr>
            <a:r>
              <a:rPr lang="es-CO" sz="2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Todas las anteriores </a:t>
            </a:r>
            <a:endParaRPr lang="es-CO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625838" y="810564"/>
            <a:ext cx="7728858" cy="620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s-CO" sz="3200" b="1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¿Qué es un Sistema Operativo</a:t>
            </a:r>
            <a:r>
              <a:rPr lang="es-CO" sz="3200" b="1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s-CO" sz="4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904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87187" y="1571648"/>
            <a:ext cx="8962032" cy="2614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tabLst>
                <a:tab pos="226695" algn="l"/>
                <a:tab pos="294640" algn="l"/>
              </a:tabLst>
            </a:pPr>
            <a:r>
              <a:rPr lang="es-CO" sz="3200" b="1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19. Es </a:t>
            </a:r>
            <a:r>
              <a:rPr lang="es-CO" sz="3200" b="1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espacio que se deja entre párrafos en M. Word:</a:t>
            </a:r>
            <a:endParaRPr lang="es-CO" sz="4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" indent="-156210">
              <a:lnSpc>
                <a:spcPct val="115000"/>
              </a:lnSpc>
              <a:spcAft>
                <a:spcPts val="1000"/>
              </a:spcAft>
              <a:tabLst>
                <a:tab pos="294640" algn="l"/>
                <a:tab pos="969010" algn="l"/>
                <a:tab pos="2340610" algn="l"/>
                <a:tab pos="3780790" algn="l"/>
                <a:tab pos="5220970" algn="l"/>
              </a:tabLst>
            </a:pP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a.- Interlineado    </a:t>
            </a: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b.- </a:t>
            </a:r>
            <a:r>
              <a:rPr lang="es-CO" sz="3200" dirty="0" err="1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CO" sz="3200" dirty="0" smtClean="0"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" indent="-156210">
              <a:lnSpc>
                <a:spcPct val="115000"/>
              </a:lnSpc>
              <a:spcAft>
                <a:spcPts val="1000"/>
              </a:spcAft>
              <a:tabLst>
                <a:tab pos="294640" algn="l"/>
                <a:tab pos="969010" algn="l"/>
                <a:tab pos="2340610" algn="l"/>
                <a:tab pos="3780790" algn="l"/>
                <a:tab pos="5220970" algn="l"/>
              </a:tabLst>
            </a:pP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c.- Espaciado             d.- Sangría</a:t>
            </a:r>
            <a:endParaRPr lang="es-CO" sz="4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855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87187" y="1571648"/>
            <a:ext cx="8962032" cy="3180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s-CO" sz="3200" b="1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20. Esta </a:t>
            </a:r>
            <a:r>
              <a:rPr lang="es-CO" sz="3200" b="1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herramienta de Word permite hacer referencias o anotaciones al final de cada página o del documento:</a:t>
            </a:r>
            <a:endParaRPr lang="es-CO" sz="4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">
              <a:lnSpc>
                <a:spcPct val="115000"/>
              </a:lnSpc>
              <a:spcAft>
                <a:spcPts val="1000"/>
              </a:spcAft>
              <a:tabLst>
                <a:tab pos="294640" algn="l"/>
                <a:tab pos="969010" algn="l"/>
                <a:tab pos="2340610" algn="l"/>
                <a:tab pos="3780790" algn="l"/>
                <a:tab pos="5220970" algn="l"/>
              </a:tabLst>
            </a:pP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a.- Pie de página            b.- </a:t>
            </a: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Referencia</a:t>
            </a:r>
          </a:p>
          <a:p>
            <a:pPr marL="24130">
              <a:lnSpc>
                <a:spcPct val="115000"/>
              </a:lnSpc>
              <a:spcAft>
                <a:spcPts val="1000"/>
              </a:spcAft>
              <a:tabLst>
                <a:tab pos="294640" algn="l"/>
                <a:tab pos="969010" algn="l"/>
                <a:tab pos="2340610" algn="l"/>
                <a:tab pos="3780790" algn="l"/>
                <a:tab pos="5220970" algn="l"/>
              </a:tabLst>
            </a:pP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c.- Cita        </a:t>
            </a: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d.-Nota al pie</a:t>
            </a:r>
            <a:endParaRPr lang="es-CO" sz="4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038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00835" y="1025738"/>
            <a:ext cx="8962032" cy="4569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s-CO" sz="3200" b="1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21. Si </a:t>
            </a:r>
            <a:r>
              <a:rPr lang="es-CO" sz="3200" b="1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una celda tengo el número 0,16 y quiero ponerlo automáticamente en la forma 16%, ¿qué tengo que hacer?:</a:t>
            </a:r>
            <a:endParaRPr lang="es-CO" sz="4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">
              <a:lnSpc>
                <a:spcPct val="115000"/>
              </a:lnSpc>
              <a:spcAft>
                <a:spcPts val="1000"/>
              </a:spcAft>
              <a:tabLst>
                <a:tab pos="294640" algn="l"/>
                <a:tab pos="969010" algn="l"/>
                <a:tab pos="2340610" algn="l"/>
                <a:tab pos="3780790" algn="l"/>
                <a:tab pos="5220970" algn="l"/>
              </a:tabLst>
            </a:pP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.- Aplicar el porcentaje </a:t>
            </a: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correspondiente</a:t>
            </a:r>
          </a:p>
          <a:p>
            <a:pPr marL="24130">
              <a:lnSpc>
                <a:spcPct val="115000"/>
              </a:lnSpc>
              <a:spcAft>
                <a:spcPts val="1000"/>
              </a:spcAft>
              <a:tabLst>
                <a:tab pos="294640" algn="l"/>
                <a:tab pos="969010" algn="l"/>
                <a:tab pos="2340610" algn="l"/>
                <a:tab pos="3780790" algn="l"/>
                <a:tab pos="5220970" algn="l"/>
              </a:tabLst>
            </a:pP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b.- Aplicar formato porcentaje          </a:t>
            </a:r>
            <a:endParaRPr lang="es-CO" sz="4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">
              <a:lnSpc>
                <a:spcPct val="115000"/>
              </a:lnSpc>
              <a:spcAft>
                <a:spcPts val="1000"/>
              </a:spcAft>
              <a:tabLst>
                <a:tab pos="294640" algn="l"/>
                <a:tab pos="969010" algn="l"/>
                <a:tab pos="2340610" algn="l"/>
                <a:tab pos="3780790" algn="l"/>
                <a:tab pos="5220970" algn="l"/>
              </a:tabLst>
            </a:pP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.- Colocar el 16 y aplicar formato porcentaje         </a:t>
            </a: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4130">
              <a:lnSpc>
                <a:spcPct val="115000"/>
              </a:lnSpc>
              <a:spcAft>
                <a:spcPts val="1000"/>
              </a:spcAft>
              <a:tabLst>
                <a:tab pos="294640" algn="l"/>
                <a:tab pos="969010" algn="l"/>
                <a:tab pos="2340610" algn="l"/>
                <a:tab pos="3780790" algn="l"/>
                <a:tab pos="5220970" algn="l"/>
              </a:tabLst>
            </a:pP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d</a:t>
            </a: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.-Ninguna de las anteriores</a:t>
            </a:r>
            <a:endParaRPr lang="es-CO" sz="4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757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87187" y="1571648"/>
            <a:ext cx="8962032" cy="2614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s-CO" sz="3200" b="1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22. Cuál </a:t>
            </a:r>
            <a:r>
              <a:rPr lang="es-CO" sz="3200" b="1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las siguientes formula en Excel esta correctamente diligenciada:</a:t>
            </a:r>
            <a:endParaRPr lang="es-CO" sz="4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94640" algn="l"/>
                <a:tab pos="969010" algn="l"/>
                <a:tab pos="2340610" algn="l"/>
                <a:tab pos="3780790" algn="l"/>
                <a:tab pos="5220970" algn="l"/>
              </a:tabLst>
            </a:pP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a.-    A2+B2            b.-    =A2+B2          </a:t>
            </a: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94640" algn="l"/>
                <a:tab pos="969010" algn="l"/>
                <a:tab pos="2340610" algn="l"/>
                <a:tab pos="3780790" algn="l"/>
                <a:tab pos="5220970" algn="l"/>
              </a:tabLst>
            </a:pP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c</a:t>
            </a: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.- =A2+B     </a:t>
            </a: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d.- =2A + 2B</a:t>
            </a:r>
            <a:endParaRPr lang="es-CO" sz="4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87187" y="1571648"/>
            <a:ext cx="8962032" cy="3436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s-CO" sz="3200" b="1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23. La </a:t>
            </a:r>
            <a:r>
              <a:rPr lang="es-CO" sz="3200" b="1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celda C5 es la intersección de:</a:t>
            </a:r>
            <a:endParaRPr lang="es-CO" sz="4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390">
              <a:lnSpc>
                <a:spcPct val="115000"/>
              </a:lnSpc>
              <a:spcAft>
                <a:spcPts val="1000"/>
              </a:spcAft>
            </a:pP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a.-    La columna C con la fila 5     </a:t>
            </a:r>
            <a:endParaRPr lang="es-CO" sz="3200" dirty="0" smtClean="0"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390">
              <a:lnSpc>
                <a:spcPct val="115000"/>
              </a:lnSpc>
              <a:spcAft>
                <a:spcPts val="1000"/>
              </a:spcAft>
            </a:pP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b</a:t>
            </a: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.-   La fila C con la columna 5 </a:t>
            </a:r>
            <a:endParaRPr lang="es-CO" sz="4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390">
              <a:lnSpc>
                <a:spcPct val="115000"/>
              </a:lnSpc>
              <a:spcAft>
                <a:spcPts val="1000"/>
              </a:spcAft>
            </a:pP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c.-     Las celdas C y 5                  </a:t>
            </a:r>
            <a:endParaRPr lang="es-CO" sz="3200" dirty="0" smtClean="0"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390">
              <a:lnSpc>
                <a:spcPct val="115000"/>
              </a:lnSpc>
              <a:spcAft>
                <a:spcPts val="1000"/>
              </a:spcAft>
            </a:pP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d</a:t>
            </a: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.- Ninguna de las anteriores</a:t>
            </a:r>
            <a:endParaRPr lang="es-CO" sz="4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001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14483" y="1790012"/>
            <a:ext cx="8962032" cy="2485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564515" algn="l"/>
              </a:tabLst>
            </a:pPr>
            <a:r>
              <a:rPr lang="es-CO" sz="3200" b="1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24. Si </a:t>
            </a:r>
            <a:r>
              <a:rPr lang="es-CO" sz="3200" b="1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una celda introducimos la expresión "=3+5*2", ¿qué valor aparecerá? </a:t>
            </a:r>
            <a:endParaRPr lang="es-CO" sz="4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2560">
              <a:lnSpc>
                <a:spcPct val="115000"/>
              </a:lnSpc>
              <a:spcAft>
                <a:spcPts val="1000"/>
              </a:spcAft>
              <a:tabLst>
                <a:tab pos="564515" algn="l"/>
              </a:tabLst>
            </a:pPr>
            <a:r>
              <a:rPr lang="es-CO" sz="3200" b="1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a.- 26            b.- 16         c.- 10        d.- 13</a:t>
            </a:r>
            <a:endParaRPr lang="es-CO" sz="4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069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14733" y="1912842"/>
            <a:ext cx="8962032" cy="2614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tabLst>
                <a:tab pos="564515" algn="l"/>
              </a:tabLst>
            </a:pPr>
            <a:r>
              <a:rPr lang="es-CO" sz="3200" b="1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25. Para </a:t>
            </a:r>
            <a:r>
              <a:rPr lang="es-CO" sz="3200" b="1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contar números en un rango de celdas debemos utilizar la función:</a:t>
            </a:r>
            <a:endParaRPr lang="es-CO" sz="4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2560">
              <a:lnSpc>
                <a:spcPct val="115000"/>
              </a:lnSpc>
              <a:spcAft>
                <a:spcPts val="1000"/>
              </a:spcAft>
              <a:tabLst>
                <a:tab pos="564515" algn="l"/>
              </a:tabLst>
            </a:pPr>
            <a:r>
              <a:rPr lang="es-CO" sz="3200" b="1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a.- Suma            b.-  Contar </a:t>
            </a:r>
          </a:p>
          <a:p>
            <a:pPr marL="162560">
              <a:lnSpc>
                <a:spcPct val="115000"/>
              </a:lnSpc>
              <a:spcAft>
                <a:spcPts val="1000"/>
              </a:spcAft>
              <a:tabLst>
                <a:tab pos="564515" algn="l"/>
              </a:tabLst>
            </a:pP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c.-  Contara       </a:t>
            </a: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d.- </a:t>
            </a:r>
            <a:r>
              <a:rPr lang="es-CO" sz="3200" dirty="0" err="1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Contar.si</a:t>
            </a:r>
            <a:endParaRPr lang="es-CO" sz="4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02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10852" y="1705971"/>
            <a:ext cx="10353517" cy="4232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0" indent="-35560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s-CO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Pegar</a:t>
            </a:r>
            <a:r>
              <a:rPr lang="es-CO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_________</a:t>
            </a:r>
            <a:endParaRPr lang="es-CO" sz="3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s-CO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Mover ventana a la izquierda: _________</a:t>
            </a:r>
            <a:endParaRPr lang="es-CO" sz="3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s-CO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Cerrar una Ventana: _____________</a:t>
            </a:r>
            <a:endParaRPr lang="es-CO" sz="3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s-CO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Rehacer</a:t>
            </a:r>
            <a:r>
              <a:rPr lang="es-CO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CO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</a:p>
          <a:p>
            <a:pPr marL="514350" lvl="0" indent="-51435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s-CO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Abrir nueva pestaña ____________</a:t>
            </a:r>
          </a:p>
          <a:p>
            <a:pPr marL="742950" lvl="0" indent="-74295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Font typeface="+mj-lt"/>
              <a:buAutoNum type="arabicPeriod"/>
            </a:pPr>
            <a:endParaRPr lang="es-CO" sz="3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410852" y="603189"/>
            <a:ext cx="7104830" cy="5543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969010" algn="l"/>
                <a:tab pos="2340610" algn="l"/>
                <a:tab pos="3780790" algn="l"/>
                <a:tab pos="5220970" algn="l"/>
              </a:tabLst>
            </a:pPr>
            <a:r>
              <a:rPr lang="es-CO" sz="2800" b="1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METODOS ABREVIADOS DEL TECLADO</a:t>
            </a:r>
            <a:endParaRPr lang="es-CO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38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10852" y="1596789"/>
            <a:ext cx="10353517" cy="4195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Font typeface="+mj-lt"/>
              <a:buAutoNum type="arabicPeriod" startAt="6"/>
            </a:pPr>
            <a:r>
              <a:rPr lang="es-CO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Minimizar </a:t>
            </a:r>
            <a:r>
              <a:rPr lang="es-CO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todas las ventanas activas: _________</a:t>
            </a:r>
          </a:p>
          <a:p>
            <a:pPr marL="514350" lvl="0" indent="-51435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Font typeface="+mj-lt"/>
              <a:buAutoNum type="arabicPeriod" startAt="6"/>
            </a:pPr>
            <a:r>
              <a:rPr lang="es-CO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Interlineado: _______</a:t>
            </a:r>
          </a:p>
          <a:p>
            <a:pPr marL="514350" lvl="0" indent="-51435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Font typeface="+mj-lt"/>
              <a:buAutoNum type="arabicPeriod" startAt="6"/>
            </a:pPr>
            <a:r>
              <a:rPr lang="es-CO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Activar acceso directo de la barra de tareas: _______</a:t>
            </a:r>
          </a:p>
          <a:p>
            <a:pPr marL="514350" lvl="0" indent="-51435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Font typeface="+mj-lt"/>
              <a:buAutoNum type="arabicPeriod" startAt="6"/>
            </a:pPr>
            <a:r>
              <a:rPr lang="es-CO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 a la última columna: _______</a:t>
            </a:r>
          </a:p>
          <a:p>
            <a:pPr marL="514350" lvl="0" indent="-51435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Font typeface="+mj-lt"/>
              <a:buAutoNum type="arabicPeriod" startAt="6"/>
            </a:pPr>
            <a:r>
              <a:rPr lang="es-CO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Moverse entre pestañas: ________</a:t>
            </a:r>
          </a:p>
          <a:p>
            <a:pPr marL="742950" lvl="0" indent="-74295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Font typeface="+mj-lt"/>
              <a:buAutoNum type="arabicPeriod" startAt="6"/>
            </a:pPr>
            <a:endParaRPr lang="es-CO" sz="3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410852" y="603189"/>
            <a:ext cx="7104830" cy="5543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969010" algn="l"/>
                <a:tab pos="2340610" algn="l"/>
                <a:tab pos="3780790" algn="l"/>
                <a:tab pos="5220970" algn="l"/>
              </a:tabLst>
            </a:pPr>
            <a:r>
              <a:rPr lang="es-CO" sz="2800" b="1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METODOS ABREVIADOS DEL TECLADO</a:t>
            </a:r>
            <a:endParaRPr lang="es-CO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035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763839" y="2718592"/>
            <a:ext cx="3108543" cy="10823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969010" algn="l"/>
                <a:tab pos="2340610" algn="l"/>
                <a:tab pos="3780790" algn="l"/>
                <a:tab pos="5220970" algn="l"/>
              </a:tabLst>
            </a:pPr>
            <a:r>
              <a:rPr lang="es-CO" sz="6000" b="1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EXITOS</a:t>
            </a:r>
            <a:endParaRPr lang="es-CO" sz="7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41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63531" y="1439986"/>
            <a:ext cx="6579715" cy="4073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2"/>
              <a:tabLst>
                <a:tab pos="294640" algn="l"/>
              </a:tabLst>
            </a:pPr>
            <a:r>
              <a:rPr lang="es-CO" sz="2800" b="1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Clasificación </a:t>
            </a:r>
            <a:r>
              <a:rPr lang="es-CO" sz="2800" b="1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los sistemas operativos por la administración de trabajos:</a:t>
            </a:r>
            <a:endParaRPr lang="es-CO" sz="3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51230" indent="-156210">
              <a:lnSpc>
                <a:spcPct val="115000"/>
              </a:lnSpc>
              <a:spcAft>
                <a:spcPts val="1000"/>
              </a:spcAft>
              <a:tabLst>
                <a:tab pos="294640" algn="l"/>
                <a:tab pos="969010" algn="l"/>
                <a:tab pos="2340610" algn="l"/>
                <a:tab pos="3780790" algn="l"/>
                <a:tab pos="5220970" algn="l"/>
              </a:tabLst>
            </a:pPr>
            <a:r>
              <a:rPr lang="es-CO" sz="28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a.- Mono tarea y </a:t>
            </a:r>
            <a:r>
              <a:rPr lang="es-CO" sz="28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multitareas</a:t>
            </a:r>
          </a:p>
          <a:p>
            <a:pPr marL="951230" indent="-156210">
              <a:lnSpc>
                <a:spcPct val="115000"/>
              </a:lnSpc>
              <a:spcAft>
                <a:spcPts val="1000"/>
              </a:spcAft>
              <a:tabLst>
                <a:tab pos="294640" algn="l"/>
                <a:tab pos="969010" algn="l"/>
                <a:tab pos="2340610" algn="l"/>
                <a:tab pos="3780790" algn="l"/>
                <a:tab pos="5220970" algn="l"/>
              </a:tabLst>
            </a:pPr>
            <a:r>
              <a:rPr lang="es-CO" sz="28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s-CO" sz="28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.- Centralizado y distribuido</a:t>
            </a:r>
            <a:endParaRPr lang="es-CO" sz="3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51230" indent="-156210">
              <a:lnSpc>
                <a:spcPct val="115000"/>
              </a:lnSpc>
              <a:spcAft>
                <a:spcPts val="1000"/>
              </a:spcAft>
              <a:tabLst>
                <a:tab pos="294640" algn="l"/>
                <a:tab pos="969010" algn="l"/>
                <a:tab pos="2340610" algn="l"/>
                <a:tab pos="3780790" algn="l"/>
                <a:tab pos="5220970" algn="l"/>
              </a:tabLst>
            </a:pPr>
            <a:r>
              <a:rPr lang="es-CO" sz="28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c.- Monousuario y </a:t>
            </a:r>
            <a:r>
              <a:rPr lang="es-CO" sz="28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multiusuario </a:t>
            </a:r>
          </a:p>
          <a:p>
            <a:pPr marL="951230" indent="-156210">
              <a:lnSpc>
                <a:spcPct val="115000"/>
              </a:lnSpc>
              <a:spcAft>
                <a:spcPts val="1000"/>
              </a:spcAft>
              <a:tabLst>
                <a:tab pos="294640" algn="l"/>
                <a:tab pos="969010" algn="l"/>
                <a:tab pos="2340610" algn="l"/>
                <a:tab pos="3780790" algn="l"/>
                <a:tab pos="5220970" algn="l"/>
              </a:tabLst>
            </a:pPr>
            <a:r>
              <a:rPr lang="es-CO" sz="28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d.- Ninguna </a:t>
            </a:r>
            <a:r>
              <a:rPr lang="es-CO" sz="28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las anteriores</a:t>
            </a:r>
            <a:r>
              <a:rPr lang="es-CO" sz="28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CO" sz="3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85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45419" y="1221621"/>
            <a:ext cx="7480467" cy="3578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tabLst>
                <a:tab pos="226695" algn="l"/>
                <a:tab pos="294640" algn="l"/>
              </a:tabLst>
            </a:pPr>
            <a:r>
              <a:rPr lang="es-CO" sz="2800" b="1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Los </a:t>
            </a:r>
            <a:r>
              <a:rPr lang="es-CO" sz="2800" b="1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programas con los que trabaja el sistema de cómputo son parte del:</a:t>
            </a:r>
            <a:endParaRPr lang="es-CO" sz="3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60120" indent="-156210">
              <a:lnSpc>
                <a:spcPct val="115000"/>
              </a:lnSpc>
              <a:spcAft>
                <a:spcPts val="1000"/>
              </a:spcAft>
              <a:tabLst>
                <a:tab pos="294640" algn="l"/>
                <a:tab pos="2340610" algn="l"/>
                <a:tab pos="3780790" algn="l"/>
                <a:tab pos="5220970" algn="l"/>
              </a:tabLst>
            </a:pPr>
            <a:r>
              <a:rPr lang="es-CO" sz="28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a.- </a:t>
            </a:r>
            <a:r>
              <a:rPr lang="es-CO" sz="28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Software</a:t>
            </a:r>
          </a:p>
          <a:p>
            <a:pPr marL="960120" indent="-156210">
              <a:lnSpc>
                <a:spcPct val="115000"/>
              </a:lnSpc>
              <a:spcAft>
                <a:spcPts val="1000"/>
              </a:spcAft>
              <a:tabLst>
                <a:tab pos="294640" algn="l"/>
                <a:tab pos="2340610" algn="l"/>
                <a:tab pos="3780790" algn="l"/>
                <a:tab pos="5220970" algn="l"/>
              </a:tabLst>
            </a:pPr>
            <a:r>
              <a:rPr lang="es-CO" sz="28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s-CO" sz="28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.- </a:t>
            </a:r>
            <a:r>
              <a:rPr lang="es-CO" sz="28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</a:p>
          <a:p>
            <a:pPr marL="960120" indent="-156210">
              <a:lnSpc>
                <a:spcPct val="115000"/>
              </a:lnSpc>
              <a:spcAft>
                <a:spcPts val="1000"/>
              </a:spcAft>
              <a:tabLst>
                <a:tab pos="294640" algn="l"/>
                <a:tab pos="2340610" algn="l"/>
                <a:tab pos="3780790" algn="l"/>
                <a:tab pos="5220970" algn="l"/>
              </a:tabLst>
            </a:pPr>
            <a:r>
              <a:rPr lang="es-CO" sz="28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s-CO" sz="28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.- Sistema </a:t>
            </a:r>
            <a:r>
              <a:rPr lang="es-CO" sz="28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Operativo</a:t>
            </a:r>
          </a:p>
          <a:p>
            <a:pPr marL="960120" indent="-156210">
              <a:lnSpc>
                <a:spcPct val="115000"/>
              </a:lnSpc>
              <a:spcAft>
                <a:spcPts val="1000"/>
              </a:spcAft>
              <a:tabLst>
                <a:tab pos="294640" algn="l"/>
                <a:tab pos="2340610" algn="l"/>
                <a:tab pos="3780790" algn="l"/>
                <a:tab pos="5220970" algn="l"/>
              </a:tabLst>
            </a:pPr>
            <a:r>
              <a:rPr lang="es-CO" sz="28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s-CO" sz="28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.- </a:t>
            </a:r>
            <a:r>
              <a:rPr lang="es-CO" sz="28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Hardware</a:t>
            </a:r>
            <a:endParaRPr lang="es-CO" sz="3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426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08690" y="1194325"/>
            <a:ext cx="8231095" cy="4569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tabLst>
                <a:tab pos="226695" algn="l"/>
                <a:tab pos="294640" algn="l"/>
              </a:tabLst>
            </a:pPr>
            <a:r>
              <a:rPr lang="es-CO" sz="2800" b="1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Es </a:t>
            </a:r>
            <a:r>
              <a:rPr lang="es-CO" sz="2800" b="1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parte de la memoria principal que al encender el computador siempre está en blanco (vacía) y es aquí donde se cargan los programas y datos.</a:t>
            </a:r>
            <a:endParaRPr lang="es-CO" sz="3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4560" indent="-156210">
              <a:lnSpc>
                <a:spcPct val="115000"/>
              </a:lnSpc>
              <a:spcAft>
                <a:spcPts val="1000"/>
              </a:spcAft>
              <a:tabLst>
                <a:tab pos="294640" algn="l"/>
              </a:tabLst>
            </a:pPr>
            <a:r>
              <a:rPr lang="es-CO" sz="28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a.- Memoria </a:t>
            </a:r>
            <a:r>
              <a:rPr lang="es-CO" sz="28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RAM</a:t>
            </a:r>
          </a:p>
          <a:p>
            <a:pPr marL="924560" indent="-156210">
              <a:lnSpc>
                <a:spcPct val="115000"/>
              </a:lnSpc>
              <a:spcAft>
                <a:spcPts val="1000"/>
              </a:spcAft>
              <a:tabLst>
                <a:tab pos="294640" algn="l"/>
              </a:tabLst>
            </a:pPr>
            <a:r>
              <a:rPr lang="es-CO" sz="28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s-CO" sz="28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.- Memoria </a:t>
            </a:r>
            <a:r>
              <a:rPr lang="es-CO" sz="28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ROM</a:t>
            </a:r>
          </a:p>
          <a:p>
            <a:pPr marL="924560" indent="-156210">
              <a:lnSpc>
                <a:spcPct val="115000"/>
              </a:lnSpc>
              <a:spcAft>
                <a:spcPts val="1000"/>
              </a:spcAft>
              <a:tabLst>
                <a:tab pos="294640" algn="l"/>
              </a:tabLst>
            </a:pPr>
            <a:r>
              <a:rPr lang="es-CO" sz="28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s-CO" sz="28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.- Disco </a:t>
            </a:r>
            <a:r>
              <a:rPr lang="es-CO" sz="28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duro</a:t>
            </a:r>
          </a:p>
          <a:p>
            <a:pPr marL="924560" indent="-156210">
              <a:lnSpc>
                <a:spcPct val="115000"/>
              </a:lnSpc>
              <a:spcAft>
                <a:spcPts val="1000"/>
              </a:spcAft>
              <a:tabLst>
                <a:tab pos="294640" algn="l"/>
              </a:tabLst>
            </a:pPr>
            <a:r>
              <a:rPr lang="es-CO" sz="28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s-CO" sz="28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.- </a:t>
            </a:r>
            <a:r>
              <a:rPr lang="es-CO" sz="28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Sistema</a:t>
            </a:r>
            <a:endParaRPr lang="es-CO" sz="3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43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49884" y="1030554"/>
            <a:ext cx="7848958" cy="3436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tabLst>
                <a:tab pos="226695" algn="l"/>
                <a:tab pos="294640" algn="l"/>
              </a:tabLst>
            </a:pPr>
            <a:r>
              <a:rPr lang="es-CO" sz="3200" b="1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Es </a:t>
            </a:r>
            <a:r>
              <a:rPr lang="es-CO" sz="3200" b="1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 Dispositivo de entrada.</a:t>
            </a:r>
            <a:endParaRPr lang="es-CO" sz="4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51230" indent="-156210">
              <a:lnSpc>
                <a:spcPct val="115000"/>
              </a:lnSpc>
              <a:spcAft>
                <a:spcPts val="1000"/>
              </a:spcAft>
              <a:tabLst>
                <a:tab pos="294640" algn="l"/>
              </a:tabLst>
            </a:pP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a.- </a:t>
            </a: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Parlante</a:t>
            </a:r>
          </a:p>
          <a:p>
            <a:pPr marL="951230" indent="-156210">
              <a:lnSpc>
                <a:spcPct val="115000"/>
              </a:lnSpc>
              <a:spcAft>
                <a:spcPts val="1000"/>
              </a:spcAft>
              <a:tabLst>
                <a:tab pos="294640" algn="l"/>
              </a:tabLst>
            </a:pP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.- </a:t>
            </a: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Ratón</a:t>
            </a:r>
          </a:p>
          <a:p>
            <a:pPr marL="951230" indent="-156210">
              <a:lnSpc>
                <a:spcPct val="115000"/>
              </a:lnSpc>
              <a:spcAft>
                <a:spcPts val="1000"/>
              </a:spcAft>
              <a:tabLst>
                <a:tab pos="294640" algn="l"/>
              </a:tabLst>
            </a:pP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.- </a:t>
            </a: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Pantalla</a:t>
            </a:r>
          </a:p>
          <a:p>
            <a:pPr marL="951230" indent="-156210">
              <a:lnSpc>
                <a:spcPct val="115000"/>
              </a:lnSpc>
              <a:spcAft>
                <a:spcPts val="1000"/>
              </a:spcAft>
              <a:tabLst>
                <a:tab pos="294640" algn="l"/>
              </a:tabLst>
            </a:pP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s-CO" sz="32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.- </a:t>
            </a:r>
            <a:r>
              <a:rPr lang="es-CO" sz="32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Impresora</a:t>
            </a:r>
            <a:endParaRPr lang="es-CO" sz="4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007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028130" y="1598943"/>
            <a:ext cx="9835488" cy="1835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tabLst>
                <a:tab pos="226695" algn="l"/>
                <a:tab pos="294640" algn="l"/>
              </a:tabLst>
            </a:pPr>
            <a:r>
              <a:rPr lang="es-CO" sz="2800" b="1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En </a:t>
            </a:r>
            <a:r>
              <a:rPr lang="es-CO" sz="2800" b="1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Windows uno de los botones de control es:</a:t>
            </a:r>
            <a:endParaRPr lang="es-CO" sz="3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94640" algn="l"/>
                <a:tab pos="969010" algn="l"/>
                <a:tab pos="2340610" algn="l"/>
                <a:tab pos="3780790" algn="l"/>
                <a:tab pos="5220970" algn="l"/>
              </a:tabLst>
            </a:pPr>
            <a:r>
              <a:rPr lang="es-CO" sz="28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a.- Control       b.- Escape        </a:t>
            </a:r>
            <a:endParaRPr lang="es-CO" sz="2800" dirty="0" smtClean="0"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94640" algn="l"/>
                <a:tab pos="969010" algn="l"/>
                <a:tab pos="2340610" algn="l"/>
                <a:tab pos="3780790" algn="l"/>
                <a:tab pos="5220970" algn="l"/>
              </a:tabLst>
            </a:pPr>
            <a:r>
              <a:rPr lang="es-CO" sz="28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O" sz="28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c</a:t>
            </a:r>
            <a:r>
              <a:rPr lang="es-CO" sz="28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.- Cerrar      d.- Espaciadora.</a:t>
            </a:r>
            <a:endParaRPr lang="es-CO" sz="3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69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87438" y="1790011"/>
            <a:ext cx="9958316" cy="1835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tabLst>
                <a:tab pos="226695" algn="l"/>
                <a:tab pos="294640" algn="l"/>
              </a:tabLst>
            </a:pPr>
            <a:r>
              <a:rPr lang="es-CO" sz="2800" b="1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WWW </a:t>
            </a:r>
            <a:r>
              <a:rPr lang="es-CO" sz="2800" b="1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significa:</a:t>
            </a:r>
            <a:endParaRPr lang="es-CO" sz="3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7010" indent="-156210">
              <a:lnSpc>
                <a:spcPct val="115000"/>
              </a:lnSpc>
              <a:spcAft>
                <a:spcPts val="1000"/>
              </a:spcAft>
              <a:tabLst>
                <a:tab pos="294640" algn="l"/>
                <a:tab pos="1196975" algn="l"/>
                <a:tab pos="2457450" algn="l"/>
              </a:tabLst>
            </a:pPr>
            <a:r>
              <a:rPr lang="es-CO" sz="28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a.- Red Local       </a:t>
            </a:r>
            <a:r>
              <a:rPr lang="es-CO" sz="28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b</a:t>
            </a:r>
            <a:r>
              <a:rPr lang="es-CO" sz="28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.- Red Mundial	</a:t>
            </a:r>
            <a:endParaRPr lang="es-CO" sz="2800" dirty="0" smtClean="0"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7010" indent="-156210">
              <a:lnSpc>
                <a:spcPct val="115000"/>
              </a:lnSpc>
              <a:spcAft>
                <a:spcPts val="1000"/>
              </a:spcAft>
              <a:tabLst>
                <a:tab pos="294640" algn="l"/>
                <a:tab pos="1196975" algn="l"/>
                <a:tab pos="2457450" algn="l"/>
              </a:tabLst>
            </a:pPr>
            <a:r>
              <a:rPr lang="es-CO" sz="28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O" sz="28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c</a:t>
            </a:r>
            <a:r>
              <a:rPr lang="es-CO" sz="28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.- Red </a:t>
            </a:r>
            <a:r>
              <a:rPr lang="es-CO" sz="28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Privada         d</a:t>
            </a:r>
            <a:r>
              <a:rPr lang="es-CO" sz="28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.- Red Pública</a:t>
            </a:r>
            <a:endParaRPr lang="es-CO" sz="3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37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87438" y="1790011"/>
            <a:ext cx="9958316" cy="1835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tabLst>
                <a:tab pos="226695" algn="l"/>
                <a:tab pos="294640" algn="l"/>
              </a:tabLst>
            </a:pPr>
            <a:r>
              <a:rPr lang="es-CO" sz="2800" b="1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La </a:t>
            </a:r>
            <a:r>
              <a:rPr lang="es-CO" sz="2800" b="1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función básica de un navegador es:</a:t>
            </a:r>
            <a:endParaRPr lang="es-CO" sz="3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7010" indent="-156210">
              <a:lnSpc>
                <a:spcPct val="115000"/>
              </a:lnSpc>
              <a:spcAft>
                <a:spcPts val="1000"/>
              </a:spcAft>
              <a:tabLst>
                <a:tab pos="294640" algn="l"/>
              </a:tabLst>
            </a:pPr>
            <a:r>
              <a:rPr lang="es-CO" sz="28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a.- Ir a una dirección   </a:t>
            </a:r>
            <a:r>
              <a:rPr lang="es-CO" sz="28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b</a:t>
            </a:r>
            <a:r>
              <a:rPr lang="es-CO" sz="28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.- Buscar </a:t>
            </a:r>
            <a:r>
              <a:rPr lang="es-CO" sz="28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archivos</a:t>
            </a:r>
          </a:p>
          <a:p>
            <a:pPr marL="207010" indent="-156210">
              <a:lnSpc>
                <a:spcPct val="115000"/>
              </a:lnSpc>
              <a:spcAft>
                <a:spcPts val="1000"/>
              </a:spcAft>
              <a:tabLst>
                <a:tab pos="294640" algn="l"/>
              </a:tabLst>
            </a:pPr>
            <a:r>
              <a:rPr lang="es-CO" sz="2800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c</a:t>
            </a:r>
            <a:r>
              <a:rPr lang="es-CO" sz="28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.- Mostrar la página Web    d.- Crear hipervínculos</a:t>
            </a:r>
            <a:endParaRPr lang="es-CO" sz="3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61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7267</TotalTime>
  <Words>792</Words>
  <Application>Microsoft Office PowerPoint</Application>
  <PresentationFormat>Panorámica</PresentationFormat>
  <Paragraphs>105</Paragraphs>
  <Slides>29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6" baseType="lpstr">
      <vt:lpstr>Arial</vt:lpstr>
      <vt:lpstr>Calibri</vt:lpstr>
      <vt:lpstr>Tahoma</vt:lpstr>
      <vt:lpstr>Times New Roman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Restrepo</dc:creator>
  <cp:lastModifiedBy>Javier Restrepo</cp:lastModifiedBy>
  <cp:revision>20</cp:revision>
  <dcterms:created xsi:type="dcterms:W3CDTF">2018-05-08T11:32:47Z</dcterms:created>
  <dcterms:modified xsi:type="dcterms:W3CDTF">2019-01-23T02:51:17Z</dcterms:modified>
</cp:coreProperties>
</file>